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6" r:id="rId2"/>
    <p:sldId id="358" r:id="rId3"/>
    <p:sldId id="405" r:id="rId4"/>
    <p:sldId id="395" r:id="rId5"/>
    <p:sldId id="351" r:id="rId6"/>
    <p:sldId id="397" r:id="rId7"/>
    <p:sldId id="401" r:id="rId8"/>
    <p:sldId id="403" r:id="rId9"/>
    <p:sldId id="406" r:id="rId10"/>
    <p:sldId id="409" r:id="rId11"/>
    <p:sldId id="407" r:id="rId12"/>
  </p:sldIdLst>
  <p:sldSz cx="9144000" cy="6858000" type="screen4x3"/>
  <p:notesSz cx="7099300" cy="10234613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>
          <p15:clr>
            <a:srgbClr val="A4A3A4"/>
          </p15:clr>
        </p15:guide>
        <p15:guide id="2" orient="horz" pos="4042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, Christina (MELUND)" initials="LC(" lastIdx="8" clrIdx="0">
    <p:extLst>
      <p:ext uri="{19B8F6BF-5375-455C-9EA6-DF929625EA0E}">
        <p15:presenceInfo xmlns:p15="http://schemas.microsoft.com/office/powerpoint/2012/main" userId="Lerch, Christina (MELUN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CC99"/>
    <a:srgbClr val="003300"/>
    <a:srgbClr val="006600"/>
    <a:srgbClr val="7F97B1"/>
    <a:srgbClr val="003064"/>
    <a:srgbClr val="F2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80930" autoAdjust="0"/>
  </p:normalViewPr>
  <p:slideViewPr>
    <p:cSldViewPr snapToGrid="0" showGuides="1">
      <p:cViewPr varScale="1">
        <p:scale>
          <a:sx n="59" d="100"/>
          <a:sy n="59" d="100"/>
        </p:scale>
        <p:origin x="1368" y="60"/>
      </p:cViewPr>
      <p:guideLst>
        <p:guide orient="horz" pos="1094"/>
        <p:guide orient="horz" pos="4042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2" d="100"/>
          <a:sy n="112" d="100"/>
        </p:scale>
        <p:origin x="1098" y="108"/>
      </p:cViewPr>
      <p:guideLst>
        <p:guide orient="horz" pos="2968"/>
        <p:guide pos="2236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427" tIns="47213" rIns="94427" bIns="472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4427" tIns="47213" rIns="94427" bIns="47213" rtlCol="0"/>
          <a:lstStyle>
            <a:lvl1pPr algn="r">
              <a:defRPr sz="1200"/>
            </a:lvl1pPr>
          </a:lstStyle>
          <a:p>
            <a:fld id="{547DE388-01EE-4E70-A0D0-80C5FD2ED80C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4427" tIns="47213" rIns="94427" bIns="472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4427" tIns="47213" rIns="94427" bIns="47213" rtlCol="0" anchor="b"/>
          <a:lstStyle>
            <a:lvl1pPr algn="r">
              <a:defRPr sz="1200"/>
            </a:lvl1pPr>
          </a:lstStyle>
          <a:p>
            <a:fld id="{549AB3FF-B053-4A6D-9DE0-398FC586F5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745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427" tIns="47213" rIns="94427" bIns="472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4427" tIns="47213" rIns="94427" bIns="47213" rtlCol="0"/>
          <a:lstStyle>
            <a:lvl1pPr algn="r">
              <a:defRPr sz="1200"/>
            </a:lvl1pPr>
          </a:lstStyle>
          <a:p>
            <a:fld id="{A4EBD5E1-AD7C-408D-AE46-F07F0273DB2D}" type="datetimeFigureOut">
              <a:rPr lang="de-DE" smtClean="0"/>
              <a:t>04.02.2022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7" tIns="47213" rIns="94427" bIns="4721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7"/>
            <a:ext cx="5679440" cy="4605576"/>
          </a:xfrm>
          <a:prstGeom prst="rect">
            <a:avLst/>
          </a:prstGeom>
        </p:spPr>
        <p:txBody>
          <a:bodyPr vert="horz" lIns="94427" tIns="47213" rIns="94427" bIns="47213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4427" tIns="47213" rIns="94427" bIns="472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4427" tIns="47213" rIns="94427" bIns="47213" rtlCol="0" anchor="b"/>
          <a:lstStyle>
            <a:lvl1pPr algn="r">
              <a:defRPr sz="1200"/>
            </a:lvl1pPr>
          </a:lstStyle>
          <a:p>
            <a:fld id="{6C71A988-13EA-453E-B31C-E0A019984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4013" indent="-1778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6575" indent="-17145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5350" indent="-176213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86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975" indent="-181975" defTabSz="944301"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08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70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23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60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95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2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05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A988-13EA-453E-B31C-E0A019984D2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9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 bwMode="gray">
          <a:xfrm>
            <a:off x="-21946" y="-30748"/>
            <a:ext cx="9187891" cy="6241354"/>
          </a:xfrm>
          <a:custGeom>
            <a:avLst/>
            <a:gdLst>
              <a:gd name="connsiteX0" fmla="*/ 678689 w 9830004"/>
              <a:gd name="connsiteY0" fmla="*/ 458694 h 6676614"/>
              <a:gd name="connsiteX1" fmla="*/ 9822689 w 9830004"/>
              <a:gd name="connsiteY1" fmla="*/ 466009 h 6676614"/>
              <a:gd name="connsiteX2" fmla="*/ 9830004 w 9830004"/>
              <a:gd name="connsiteY2" fmla="*/ 5067270 h 6676614"/>
              <a:gd name="connsiteX3" fmla="*/ 671374 w 9830004"/>
              <a:gd name="connsiteY3" fmla="*/ 6676614 h 6676614"/>
              <a:gd name="connsiteX4" fmla="*/ 678689 w 9830004"/>
              <a:gd name="connsiteY4" fmla="*/ 458694 h 6676614"/>
              <a:gd name="connsiteX0" fmla="*/ 7315 w 9158630"/>
              <a:gd name="connsiteY0" fmla="*/ 458694 h 6676614"/>
              <a:gd name="connsiteX1" fmla="*/ 9151315 w 9158630"/>
              <a:gd name="connsiteY1" fmla="*/ 466009 h 6676614"/>
              <a:gd name="connsiteX2" fmla="*/ 9158630 w 9158630"/>
              <a:gd name="connsiteY2" fmla="*/ 5067270 h 6676614"/>
              <a:gd name="connsiteX3" fmla="*/ 0 w 9158630"/>
              <a:gd name="connsiteY3" fmla="*/ 6676614 h 6676614"/>
              <a:gd name="connsiteX4" fmla="*/ 7315 w 9158630"/>
              <a:gd name="connsiteY4" fmla="*/ 458694 h 6676614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11641 h 6210605"/>
              <a:gd name="connsiteX1" fmla="*/ 9151315 w 9158630"/>
              <a:gd name="connsiteY1" fmla="*/ 0 h 6210605"/>
              <a:gd name="connsiteX2" fmla="*/ 9158630 w 9158630"/>
              <a:gd name="connsiteY2" fmla="*/ 4601261 h 6210605"/>
              <a:gd name="connsiteX3" fmla="*/ 0 w 9158630"/>
              <a:gd name="connsiteY3" fmla="*/ 6210605 h 6210605"/>
              <a:gd name="connsiteX4" fmla="*/ 7315 w 9158630"/>
              <a:gd name="connsiteY4" fmla="*/ 11641 h 621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30" h="6210605">
                <a:moveTo>
                  <a:pt x="7315" y="11641"/>
                </a:moveTo>
                <a:lnTo>
                  <a:pt x="9151315" y="0"/>
                </a:lnTo>
                <a:cubicBezTo>
                  <a:pt x="9153753" y="1533754"/>
                  <a:pt x="9156192" y="3067507"/>
                  <a:pt x="9158630" y="4601261"/>
                </a:cubicBezTo>
                <a:lnTo>
                  <a:pt x="0" y="6210605"/>
                </a:lnTo>
                <a:cubicBezTo>
                  <a:pt x="2438" y="4137965"/>
                  <a:pt x="4877" y="2084281"/>
                  <a:pt x="7315" y="11641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68313" y="1648999"/>
            <a:ext cx="8207375" cy="1275946"/>
          </a:xfrm>
        </p:spPr>
        <p:txBody>
          <a:bodyPr anchor="t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68313" y="2896255"/>
            <a:ext cx="8207375" cy="9287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97869F-C4CB-48D4-BF00-D9AECDDA8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2" y="5303599"/>
            <a:ext cx="2237678" cy="12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75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 userDrawn="1"/>
        </p:nvSpPr>
        <p:spPr bwMode="gray">
          <a:xfrm>
            <a:off x="-21946" y="-30748"/>
            <a:ext cx="9187891" cy="6241354"/>
          </a:xfrm>
          <a:custGeom>
            <a:avLst/>
            <a:gdLst>
              <a:gd name="connsiteX0" fmla="*/ 678689 w 9830004"/>
              <a:gd name="connsiteY0" fmla="*/ 458694 h 6676614"/>
              <a:gd name="connsiteX1" fmla="*/ 9822689 w 9830004"/>
              <a:gd name="connsiteY1" fmla="*/ 466009 h 6676614"/>
              <a:gd name="connsiteX2" fmla="*/ 9830004 w 9830004"/>
              <a:gd name="connsiteY2" fmla="*/ 5067270 h 6676614"/>
              <a:gd name="connsiteX3" fmla="*/ 671374 w 9830004"/>
              <a:gd name="connsiteY3" fmla="*/ 6676614 h 6676614"/>
              <a:gd name="connsiteX4" fmla="*/ 678689 w 9830004"/>
              <a:gd name="connsiteY4" fmla="*/ 458694 h 6676614"/>
              <a:gd name="connsiteX0" fmla="*/ 7315 w 9158630"/>
              <a:gd name="connsiteY0" fmla="*/ 458694 h 6676614"/>
              <a:gd name="connsiteX1" fmla="*/ 9151315 w 9158630"/>
              <a:gd name="connsiteY1" fmla="*/ 466009 h 6676614"/>
              <a:gd name="connsiteX2" fmla="*/ 9158630 w 9158630"/>
              <a:gd name="connsiteY2" fmla="*/ 5067270 h 6676614"/>
              <a:gd name="connsiteX3" fmla="*/ 0 w 9158630"/>
              <a:gd name="connsiteY3" fmla="*/ 6676614 h 6676614"/>
              <a:gd name="connsiteX4" fmla="*/ 7315 w 9158630"/>
              <a:gd name="connsiteY4" fmla="*/ 458694 h 6676614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0 h 6217920"/>
              <a:gd name="connsiteX1" fmla="*/ 9151315 w 9158630"/>
              <a:gd name="connsiteY1" fmla="*/ 7315 h 6217920"/>
              <a:gd name="connsiteX2" fmla="*/ 9158630 w 9158630"/>
              <a:gd name="connsiteY2" fmla="*/ 4608576 h 6217920"/>
              <a:gd name="connsiteX3" fmla="*/ 0 w 9158630"/>
              <a:gd name="connsiteY3" fmla="*/ 6217920 h 6217920"/>
              <a:gd name="connsiteX4" fmla="*/ 7315 w 9158630"/>
              <a:gd name="connsiteY4" fmla="*/ 0 h 6217920"/>
              <a:gd name="connsiteX0" fmla="*/ 7315 w 9158630"/>
              <a:gd name="connsiteY0" fmla="*/ 11641 h 6210605"/>
              <a:gd name="connsiteX1" fmla="*/ 9151315 w 9158630"/>
              <a:gd name="connsiteY1" fmla="*/ 0 h 6210605"/>
              <a:gd name="connsiteX2" fmla="*/ 9158630 w 9158630"/>
              <a:gd name="connsiteY2" fmla="*/ 4601261 h 6210605"/>
              <a:gd name="connsiteX3" fmla="*/ 0 w 9158630"/>
              <a:gd name="connsiteY3" fmla="*/ 6210605 h 6210605"/>
              <a:gd name="connsiteX4" fmla="*/ 7315 w 9158630"/>
              <a:gd name="connsiteY4" fmla="*/ 11641 h 621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30" h="6210605">
                <a:moveTo>
                  <a:pt x="7315" y="11641"/>
                </a:moveTo>
                <a:lnTo>
                  <a:pt x="9151315" y="0"/>
                </a:lnTo>
                <a:cubicBezTo>
                  <a:pt x="9153753" y="1533754"/>
                  <a:pt x="9156192" y="3067507"/>
                  <a:pt x="9158630" y="4601261"/>
                </a:cubicBezTo>
                <a:lnTo>
                  <a:pt x="0" y="6210605"/>
                </a:lnTo>
                <a:cubicBezTo>
                  <a:pt x="2438" y="4137965"/>
                  <a:pt x="4877" y="2084281"/>
                  <a:pt x="7315" y="11641"/>
                </a:cubicBezTo>
                <a:close/>
              </a:path>
            </a:pathLst>
          </a:custGeom>
          <a:solidFill>
            <a:srgbClr val="7F97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68313" y="1648999"/>
            <a:ext cx="8207375" cy="1275946"/>
          </a:xfrm>
        </p:spPr>
        <p:txBody>
          <a:bodyPr anchor="t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68313" y="2896255"/>
            <a:ext cx="8207375" cy="9287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EE9885-5A8A-4E47-87D6-C781984A6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2" y="5303599"/>
            <a:ext cx="2237678" cy="12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977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33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68312" y="1960723"/>
            <a:ext cx="4751760" cy="427659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 bwMode="gray">
          <a:xfrm>
            <a:off x="5404977" y="2060575"/>
            <a:ext cx="3275013" cy="298860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6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1717705"/>
            <a:ext cx="9144000" cy="470018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7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11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E7E31F0-C115-4679-A98B-9F4610E8F1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92" y="404664"/>
            <a:ext cx="2070548" cy="118173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gray">
          <a:xfrm>
            <a:off x="0" y="1736725"/>
            <a:ext cx="9144000" cy="4679950"/>
          </a:xfrm>
          <a:prstGeom prst="rect">
            <a:avLst/>
          </a:prstGeom>
          <a:solidFill>
            <a:srgbClr val="F2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548680"/>
            <a:ext cx="5975895" cy="9147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68312" y="1960723"/>
            <a:ext cx="8207376" cy="4276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 bwMode="gray">
          <a:xfrm>
            <a:off x="468312" y="6496655"/>
            <a:ext cx="2951559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de-DE" sz="1100" b="1" dirty="0">
                <a:solidFill>
                  <a:schemeClr val="tx1"/>
                </a:solidFill>
              </a:rPr>
              <a:t>Schleswig-Holstein.</a:t>
            </a:r>
            <a:r>
              <a:rPr lang="de-DE" sz="1100" dirty="0">
                <a:solidFill>
                  <a:schemeClr val="tx1"/>
                </a:solidFill>
              </a:rPr>
              <a:t> Der echte Norden.</a:t>
            </a:r>
          </a:p>
        </p:txBody>
      </p:sp>
      <p:sp>
        <p:nvSpPr>
          <p:cNvPr id="10" name="Rechteck 9"/>
          <p:cNvSpPr/>
          <p:nvPr/>
        </p:nvSpPr>
        <p:spPr bwMode="gray">
          <a:xfrm>
            <a:off x="8244408" y="6525344"/>
            <a:ext cx="719312" cy="26161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r"/>
            <a:fld id="{F9AB9677-A9BE-4458-9A0E-236B5D443DAA}" type="slidenum">
              <a:rPr lang="de-DE" sz="1100" b="1" smtClean="0">
                <a:solidFill>
                  <a:schemeClr val="tx1"/>
                </a:solidFill>
              </a:rPr>
              <a:pPr algn="r"/>
              <a:t>‹Nr.›</a:t>
            </a:fld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5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238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9575" indent="-142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492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76275" indent="-13335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Generalplan Küstenschutz 2022</a:t>
            </a:r>
            <a:br>
              <a:rPr lang="de-DE" dirty="0" smtClean="0"/>
            </a:br>
            <a:r>
              <a:rPr lang="de-DE" dirty="0" smtClean="0"/>
              <a:t>Der Anlass: Die Katastrophenflut 1962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468313" y="1843792"/>
            <a:ext cx="81211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500" dirty="0" smtClean="0"/>
              <a:t>Am 16/17.02.22 jährt sich die katastrophale Sturmflut zum 60. Mal.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500" dirty="0" smtClean="0"/>
              <a:t>Von ca. 560 km Seedeichen in Schleswig-Holstein wurden fast 150 </a:t>
            </a:r>
            <a:r>
              <a:rPr lang="de-DE" sz="1500" dirty="0"/>
              <a:t>km </a:t>
            </a:r>
            <a:r>
              <a:rPr lang="de-DE" sz="1500" dirty="0" smtClean="0"/>
              <a:t>weitgehend zerstört und 120 km beschädigt. </a:t>
            </a:r>
            <a:r>
              <a:rPr lang="de-DE" sz="1500" dirty="0"/>
              <a:t>Die Halligen wurden </a:t>
            </a:r>
            <a:r>
              <a:rPr lang="de-DE" sz="1500" dirty="0" smtClean="0"/>
              <a:t>verwüstet.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500" dirty="0" smtClean="0"/>
              <a:t>An fünf Stellen brachen die Seedeiche. An den Elb-Nebenflüssen wurden ausgedehnte Flächen überflutet</a:t>
            </a:r>
            <a:r>
              <a:rPr lang="de-DE" sz="1500" dirty="0"/>
              <a:t>. </a:t>
            </a:r>
            <a:endParaRPr lang="de-DE" sz="1500" dirty="0" smtClean="0"/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500" dirty="0" smtClean="0"/>
              <a:t>Wie durch ein Wunder waren </a:t>
            </a:r>
            <a:r>
              <a:rPr lang="de-DE" sz="1500" dirty="0"/>
              <a:t>in Schleswig-Holstein </a:t>
            </a:r>
            <a:r>
              <a:rPr lang="de-DE" sz="1500" dirty="0" smtClean="0"/>
              <a:t>keine Menschenleben zu beklagen.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Unter dem Eindruck der Katastrophe beschloss die damalige Landesregierung, den Küstenschutz landesweit in einem Generalplan Küstenschutz zu regeln.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Seitdem wurde der Generalplan fünf </a:t>
            </a:r>
            <a:r>
              <a:rPr lang="de-DE" sz="1500" dirty="0" smtClean="0"/>
              <a:t>Mal fortgeschrieben – im Jahr 1977</a:t>
            </a:r>
            <a:r>
              <a:rPr lang="de-DE" sz="1500" dirty="0"/>
              <a:t>, 1986, 2001, 2012 und nunmehr </a:t>
            </a:r>
            <a:r>
              <a:rPr lang="de-DE" sz="1500" dirty="0" smtClean="0"/>
              <a:t>in </a:t>
            </a:r>
            <a:r>
              <a:rPr lang="de-DE" sz="1500" dirty="0" smtClean="0"/>
              <a:t>2022. </a:t>
            </a:r>
            <a:endParaRPr lang="de-DE" sz="1500" dirty="0"/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sz="1500" dirty="0" smtClean="0"/>
          </a:p>
        </p:txBody>
      </p:sp>
    </p:spTree>
    <p:extLst>
      <p:ext uri="{BB962C8B-B14F-4D97-AF65-F5344CB8AC3E}">
        <p14:creationId xmlns:p14="http://schemas.microsoft.com/office/powerpoint/2010/main" val="3693392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7029767" cy="914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Klimawandel und seine Konsequenzen</a:t>
            </a:r>
            <a:br>
              <a:rPr lang="de-DE" dirty="0" smtClean="0"/>
            </a:br>
            <a:r>
              <a:rPr lang="de-DE" dirty="0" smtClean="0"/>
              <a:t>Wie wir uns anpassen: Ökosystembasiert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81965" y="1612419"/>
            <a:ext cx="8416694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Ökosysteme </a:t>
            </a:r>
            <a:r>
              <a:rPr lang="de-DE" sz="1600" dirty="0"/>
              <a:t>können einen signifikanten Beitrag zu den Zielen des </a:t>
            </a:r>
            <a:r>
              <a:rPr lang="de-DE" sz="1600" dirty="0" smtClean="0"/>
              <a:t>Küstenschutzes </a:t>
            </a:r>
            <a:r>
              <a:rPr lang="de-DE" sz="1600" dirty="0"/>
              <a:t>leisten. </a:t>
            </a:r>
            <a:r>
              <a:rPr lang="de-DE" sz="1600" dirty="0" smtClean="0"/>
              <a:t>Beispiele </a:t>
            </a:r>
            <a:r>
              <a:rPr lang="de-DE" sz="1600" dirty="0"/>
              <a:t>hierfür sind </a:t>
            </a:r>
            <a:r>
              <a:rPr lang="de-DE" sz="1600" dirty="0" smtClean="0"/>
              <a:t>die </a:t>
            </a:r>
            <a:r>
              <a:rPr lang="de-DE" sz="1600" b="1" dirty="0" smtClean="0"/>
              <a:t>Salzwiesen </a:t>
            </a:r>
            <a:r>
              <a:rPr lang="de-DE" sz="1600" b="1" dirty="0"/>
              <a:t>im </a:t>
            </a:r>
            <a:r>
              <a:rPr lang="de-DE" sz="1600" b="1" dirty="0" smtClean="0"/>
              <a:t>Wattenmeer </a:t>
            </a:r>
            <a:r>
              <a:rPr lang="de-DE" sz="1600" dirty="0" smtClean="0"/>
              <a:t>und die </a:t>
            </a:r>
            <a:r>
              <a:rPr lang="de-DE" sz="1600" b="1" dirty="0"/>
              <a:t>Steilufer an der </a:t>
            </a:r>
            <a:r>
              <a:rPr lang="de-DE" sz="1600" b="1" dirty="0" smtClean="0"/>
              <a:t>Ostseeküste</a:t>
            </a:r>
            <a:r>
              <a:rPr lang="de-DE" sz="1600" dirty="0" smtClean="0"/>
              <a:t>. </a:t>
            </a:r>
          </a:p>
          <a:p>
            <a:pPr marL="285750" indent="-285750">
              <a:lnSpc>
                <a:spcPts val="23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Hohe Salzwiesen vor den Deichen dämpfen die Sturmwellen und verringern somit die Belastung durch brechende Wellen auf </a:t>
            </a:r>
            <a:r>
              <a:rPr lang="de-DE" sz="1600" dirty="0"/>
              <a:t>den </a:t>
            </a:r>
            <a:r>
              <a:rPr lang="de-DE" sz="1600" dirty="0" smtClean="0"/>
              <a:t>Deichen. Weiterhin verringert sich die Menge des nach einem Deichbruch in die Köge strömenden Wassers und die in der Folge zu erwartenden Schäden in den Kögen.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34" y="3995208"/>
            <a:ext cx="3647925" cy="20484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81966" y="3995208"/>
            <a:ext cx="42016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Diese Wirkung bleibt auch bei stärker ansteigendem Meeresspiegel erhalten, da durch vermehrtes </a:t>
            </a:r>
            <a:r>
              <a:rPr lang="de-DE" sz="1600" dirty="0" smtClean="0"/>
              <a:t>Überspülen </a:t>
            </a:r>
            <a:r>
              <a:rPr lang="de-DE" sz="1600" dirty="0"/>
              <a:t>die Ablagerung von Sedimenten auf den Salzwiesen und damit deren Höhenwachstum ebenfalls zunehmen</a:t>
            </a:r>
            <a:r>
              <a:rPr lang="de-DE" sz="1600" dirty="0" smtClean="0"/>
              <a:t>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55366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7029767" cy="914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Klimawandel und seine Konsequenzen</a:t>
            </a:r>
            <a:br>
              <a:rPr lang="de-DE" dirty="0" smtClean="0"/>
            </a:br>
            <a:r>
              <a:rPr lang="de-DE" dirty="0" smtClean="0"/>
              <a:t>Wie wir uns anpassen: Ökosystembasiert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31494" y="1729916"/>
            <a:ext cx="87851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Im Gegensatz zur Nordsee existieren in der Ostsee von Schleswig-Holstein keine größeren Sandlagerstätten. Sandersatzmaßnahmen </a:t>
            </a:r>
            <a:r>
              <a:rPr lang="de-DE" sz="1600" dirty="0" smtClean="0"/>
              <a:t>sind </a:t>
            </a:r>
            <a:r>
              <a:rPr lang="de-DE" sz="1600" dirty="0"/>
              <a:t>hier daher </a:t>
            </a:r>
            <a:r>
              <a:rPr lang="de-DE" sz="1600" dirty="0" smtClean="0"/>
              <a:t>hier keine </a:t>
            </a:r>
            <a:r>
              <a:rPr lang="de-DE" sz="1600" dirty="0"/>
              <a:t>nachhaltige Strategie zur Sicherung der </a:t>
            </a:r>
            <a:r>
              <a:rPr lang="de-DE" sz="1600" dirty="0" smtClean="0"/>
              <a:t>Küsten</a:t>
            </a:r>
            <a:r>
              <a:rPr lang="de-DE" sz="1600" dirty="0"/>
              <a:t>.</a:t>
            </a:r>
            <a:endParaRPr lang="de-DE" sz="1600" dirty="0" smtClean="0"/>
          </a:p>
          <a:p>
            <a:pPr marL="285750" indent="-285750">
              <a:lnSpc>
                <a:spcPts val="23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An der Ostseeküste gibt es 59 aktive Steilufer mit einer Gesamtlänge von 122 km. Diese setzen </a:t>
            </a:r>
            <a:r>
              <a:rPr lang="de-DE" sz="1600" dirty="0"/>
              <a:t>jährlich </a:t>
            </a:r>
            <a:r>
              <a:rPr lang="de-DE" sz="1600" dirty="0" smtClean="0"/>
              <a:t>zwischen 40.000 und 160.000 </a:t>
            </a:r>
            <a:r>
              <a:rPr lang="de-DE" sz="1600" dirty="0"/>
              <a:t>m</a:t>
            </a:r>
            <a:r>
              <a:rPr lang="de-DE" sz="1600" baseline="30000" dirty="0"/>
              <a:t>3</a:t>
            </a:r>
            <a:r>
              <a:rPr lang="de-DE" sz="1600" dirty="0"/>
              <a:t> Sand </a:t>
            </a:r>
            <a:r>
              <a:rPr lang="de-DE" sz="1600" dirty="0" smtClean="0"/>
              <a:t>frei. Der hier und im Vorstrand bei Sturmfluten abgetragene Sand </a:t>
            </a:r>
            <a:r>
              <a:rPr lang="de-DE" sz="1600" dirty="0"/>
              <a:t>stabilisiert die </a:t>
            </a:r>
            <a:r>
              <a:rPr lang="de-DE" sz="1600" dirty="0" smtClean="0"/>
              <a:t>umliegenden Strände und sichert die Küste.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31" y="3823363"/>
            <a:ext cx="3393086" cy="226205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1494" y="3777095"/>
            <a:ext cx="4872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Diese </a:t>
            </a:r>
            <a:r>
              <a:rPr lang="de-DE" sz="1600" dirty="0" smtClean="0"/>
              <a:t>Leistung </a:t>
            </a:r>
            <a:r>
              <a:rPr lang="de-DE" sz="1600" dirty="0" smtClean="0"/>
              <a:t>nimmt </a:t>
            </a:r>
            <a:r>
              <a:rPr lang="de-DE" sz="1600" dirty="0"/>
              <a:t>proportional zum Anstieg des Meeresspiegels zu, da sowohl der Sandbedarf der Strände als auch die in den Steilufern freigesetzten Sandmengen ansteigen</a:t>
            </a:r>
            <a:r>
              <a:rPr lang="de-DE" sz="1600" dirty="0" smtClean="0"/>
              <a:t>.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Als </a:t>
            </a:r>
            <a:r>
              <a:rPr lang="de-DE" sz="1600" dirty="0"/>
              <a:t>ökosystembasierte Küstenschutzmaßnahme sollen daher die Steilufer in ihrer Funktion als natürliche Sandquellen dort, wo möglich, frei von Schutzbauwerken </a:t>
            </a:r>
            <a:r>
              <a:rPr lang="de-DE" sz="1600" dirty="0" smtClean="0"/>
              <a:t>bleiben.</a:t>
            </a:r>
          </a:p>
        </p:txBody>
      </p:sp>
    </p:spTree>
    <p:extLst>
      <p:ext uri="{BB962C8B-B14F-4D97-AF65-F5344CB8AC3E}">
        <p14:creationId xmlns:p14="http://schemas.microsoft.com/office/powerpoint/2010/main" val="1752687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316309" cy="914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Küstenschutz</a:t>
            </a:r>
            <a:br>
              <a:rPr lang="de-DE" dirty="0" smtClean="0"/>
            </a:br>
            <a:r>
              <a:rPr lang="de-DE" dirty="0" smtClean="0"/>
              <a:t>Wie ist Schleswig-Holstein betroffen?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2470795"/>
            <a:ext cx="7921377" cy="176771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19549" y="1753496"/>
            <a:ext cx="8000908" cy="655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de-DE" sz="1600" dirty="0" smtClean="0"/>
              <a:t>Flächen, Einwohner*innen und Sachwerte der potenziell (ohne Küstenschutzanlagen) </a:t>
            </a:r>
          </a:p>
          <a:p>
            <a:pPr>
              <a:lnSpc>
                <a:spcPts val="2200"/>
              </a:lnSpc>
            </a:pPr>
            <a:r>
              <a:rPr lang="de-DE" sz="1600" dirty="0"/>
              <a:t>ü</a:t>
            </a:r>
            <a:r>
              <a:rPr lang="de-DE" sz="1600" dirty="0" smtClean="0"/>
              <a:t>berflutungsgefährdeten Küstenniederungen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1823" y="4647304"/>
            <a:ext cx="812202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Die 1.110 </a:t>
            </a:r>
            <a:r>
              <a:rPr lang="de-DE" sz="1600" dirty="0"/>
              <a:t>km lange </a:t>
            </a:r>
            <a:r>
              <a:rPr lang="de-DE" sz="1600" dirty="0" smtClean="0"/>
              <a:t>Küstenlinie besteht fast ausnahmslos aus lockeren Sedimenten. 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An </a:t>
            </a:r>
            <a:r>
              <a:rPr lang="de-DE" sz="1600" dirty="0"/>
              <a:t>der Ostseeküste </a:t>
            </a:r>
            <a:r>
              <a:rPr lang="de-DE" sz="1600" dirty="0" smtClean="0"/>
              <a:t>liegen 59 </a:t>
            </a:r>
            <a:r>
              <a:rPr lang="de-DE" sz="1600" dirty="0"/>
              <a:t>aktive Steiluferabschnitte </a:t>
            </a:r>
            <a:r>
              <a:rPr lang="de-DE" sz="1600" dirty="0" smtClean="0"/>
              <a:t>(Gesamtlänge 122 km). 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Die 38 </a:t>
            </a:r>
            <a:r>
              <a:rPr lang="de-DE" sz="1600" dirty="0"/>
              <a:t>km lange Nordseeküste von </a:t>
            </a:r>
            <a:r>
              <a:rPr lang="de-DE" sz="1600" dirty="0" smtClean="0"/>
              <a:t>Sylt würde ohne </a:t>
            </a:r>
            <a:r>
              <a:rPr lang="de-DE" sz="1600" dirty="0"/>
              <a:t>Sandersatzmaßnahmen jährlich um einen Meter </a:t>
            </a:r>
            <a:r>
              <a:rPr lang="de-DE" sz="1600" dirty="0" smtClean="0"/>
              <a:t>zurückweichen. </a:t>
            </a:r>
          </a:p>
        </p:txBody>
      </p:sp>
    </p:spTree>
    <p:extLst>
      <p:ext uri="{BB962C8B-B14F-4D97-AF65-F5344CB8AC3E}">
        <p14:creationId xmlns:p14="http://schemas.microsoft.com/office/powerpoint/2010/main" val="2241364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Küstenschutzanlagen in Schleswig-Holstein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66" y="1656679"/>
            <a:ext cx="4469834" cy="5201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408791" y="1796526"/>
            <a:ext cx="420624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  <a:tabLst>
                <a:tab pos="2689225" algn="l"/>
              </a:tabLst>
            </a:pPr>
            <a:r>
              <a:rPr lang="de-DE" dirty="0" smtClean="0"/>
              <a:t>Landesschutzdeiche:	433 km</a:t>
            </a:r>
          </a:p>
          <a:p>
            <a:pPr>
              <a:lnSpc>
                <a:spcPct val="175000"/>
              </a:lnSpc>
              <a:tabLst>
                <a:tab pos="2689225" algn="l"/>
              </a:tabLst>
            </a:pPr>
            <a:r>
              <a:rPr lang="de-DE" dirty="0" smtClean="0"/>
              <a:t>Regionaldeiche:	98 km</a:t>
            </a:r>
          </a:p>
          <a:p>
            <a:pPr>
              <a:lnSpc>
                <a:spcPct val="175000"/>
              </a:lnSpc>
              <a:tabLst>
                <a:tab pos="2689225" algn="l"/>
              </a:tabLst>
            </a:pPr>
            <a:r>
              <a:rPr lang="de-DE" dirty="0" smtClean="0"/>
              <a:t>Mitteldeiche:	548 km</a:t>
            </a:r>
          </a:p>
          <a:p>
            <a:pPr>
              <a:lnSpc>
                <a:spcPct val="175000"/>
              </a:lnSpc>
              <a:tabLst>
                <a:tab pos="2689225" algn="l"/>
              </a:tabLst>
            </a:pPr>
            <a:r>
              <a:rPr lang="de-DE" dirty="0" smtClean="0"/>
              <a:t>Dämme:	12 km</a:t>
            </a:r>
          </a:p>
          <a:p>
            <a:pPr>
              <a:lnSpc>
                <a:spcPct val="175000"/>
              </a:lnSpc>
              <a:tabLst>
                <a:tab pos="2689225" algn="l"/>
              </a:tabLst>
            </a:pPr>
            <a:r>
              <a:rPr lang="de-DE" dirty="0" smtClean="0"/>
              <a:t>Sonstige HWS-Anlagen:	27 km</a:t>
            </a:r>
          </a:p>
          <a:p>
            <a:pPr>
              <a:lnSpc>
                <a:spcPct val="175000"/>
              </a:lnSpc>
              <a:tabLst>
                <a:tab pos="2689225" algn="l"/>
              </a:tabLst>
            </a:pPr>
            <a:r>
              <a:rPr lang="de-DE" dirty="0" smtClean="0"/>
              <a:t>Halligwarften:	39</a:t>
            </a:r>
            <a:endParaRPr lang="de-DE" dirty="0"/>
          </a:p>
          <a:p>
            <a:pPr>
              <a:lnSpc>
                <a:spcPct val="175000"/>
              </a:lnSpc>
              <a:tabLst>
                <a:tab pos="2689225" algn="l"/>
              </a:tabLst>
            </a:pPr>
            <a:r>
              <a:rPr lang="de-DE" dirty="0" smtClean="0"/>
              <a:t>Konstruktive Bauwerke:	147</a:t>
            </a:r>
          </a:p>
          <a:p>
            <a:pPr marL="452438">
              <a:tabLst>
                <a:tab pos="2689225" algn="l"/>
              </a:tabLst>
            </a:pPr>
            <a:r>
              <a:rPr lang="de-DE" dirty="0" smtClean="0"/>
              <a:t>davon Sperrwerke:	8</a:t>
            </a:r>
          </a:p>
          <a:p>
            <a:pPr>
              <a:lnSpc>
                <a:spcPct val="250000"/>
              </a:lnSpc>
              <a:tabLst>
                <a:tab pos="2689225" algn="l"/>
              </a:tabLst>
            </a:pPr>
            <a:r>
              <a:rPr lang="de-DE" dirty="0" smtClean="0"/>
              <a:t>Sandersatzmaßnahmen:	1,4 Mio. m</a:t>
            </a:r>
            <a:r>
              <a:rPr lang="de-DE" baseline="30000" dirty="0" smtClean="0"/>
              <a:t>3</a:t>
            </a:r>
            <a:r>
              <a:rPr lang="de-DE" dirty="0" smtClean="0"/>
              <a:t>/J</a:t>
            </a:r>
          </a:p>
        </p:txBody>
      </p:sp>
    </p:spTree>
    <p:extLst>
      <p:ext uri="{BB962C8B-B14F-4D97-AF65-F5344CB8AC3E}">
        <p14:creationId xmlns:p14="http://schemas.microsoft.com/office/powerpoint/2010/main" val="3407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458698" cy="914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dirty="0" smtClean="0"/>
              <a:t>Bilanz der letzten 10 Jahre im Küstenschutz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381267" y="1822148"/>
            <a:ext cx="5569291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25 km Landesschutzdeiche wurden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verstärkt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14,7 Mio. m</a:t>
            </a:r>
            <a:r>
              <a:rPr lang="de-DE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Sand wurden aufgespült</a:t>
            </a:r>
          </a:p>
          <a:p>
            <a:pPr marL="271463" indent="-271463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Drei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Halligwarften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wurden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verstärkt</a:t>
            </a:r>
          </a:p>
          <a:p>
            <a:pPr marL="271463" indent="-271463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Insgesamt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wurden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740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Mio. €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verausgabt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davon:</a:t>
            </a:r>
          </a:p>
          <a:p>
            <a:pPr marL="541338" indent="-269875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224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Mio. € für Unterhaltungsmaßnahmen</a:t>
            </a:r>
          </a:p>
          <a:p>
            <a:pPr marL="541338" indent="-269875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161 Mio. € für Deichverstärkungen</a:t>
            </a:r>
          </a:p>
          <a:p>
            <a:pPr marL="541338" indent="-269875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73 Mio. € für Sandaufspülungen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69875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36 Mio. € für Sperrwerksertüchtigungen und -umbau</a:t>
            </a:r>
          </a:p>
          <a:p>
            <a:pPr marL="541338" indent="-269875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 Mio. € für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Halligwarftverstärkungen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52% Landesmittel, 37% Bundesmittel und 11% EU-Mittel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56" y="1716060"/>
            <a:ext cx="2915649" cy="43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7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09813" y="1777813"/>
            <a:ext cx="5365893" cy="4170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  <a:spcAft>
                <a:spcPts val="1800"/>
              </a:spcAft>
            </a:pPr>
            <a:r>
              <a:rPr lang="de-DE" sz="1400" b="1" dirty="0" smtClean="0"/>
              <a:t>Inhaltsverzeichnis GPK22</a:t>
            </a:r>
          </a:p>
          <a:p>
            <a:pPr>
              <a:lnSpc>
                <a:spcPts val="1900"/>
              </a:lnSpc>
              <a:spcAft>
                <a:spcPts val="300"/>
              </a:spcAft>
              <a:tabLst>
                <a:tab pos="360363" algn="l"/>
                <a:tab pos="720725" algn="l"/>
              </a:tabLst>
            </a:pPr>
            <a:r>
              <a:rPr lang="de-DE" sz="1400" dirty="0"/>
              <a:t>1.	</a:t>
            </a:r>
            <a:r>
              <a:rPr lang="de-DE" sz="1400" dirty="0" smtClean="0"/>
              <a:t>Einführung</a:t>
            </a:r>
          </a:p>
          <a:p>
            <a:pPr>
              <a:lnSpc>
                <a:spcPts val="1900"/>
              </a:lnSpc>
              <a:spcAft>
                <a:spcPts val="300"/>
              </a:spcAft>
              <a:tabLst>
                <a:tab pos="360363" algn="l"/>
                <a:tab pos="630238" algn="l"/>
              </a:tabLst>
            </a:pPr>
            <a:r>
              <a:rPr lang="de-DE" sz="1400" dirty="0" smtClean="0"/>
              <a:t>	•</a:t>
            </a:r>
            <a:r>
              <a:rPr lang="de-DE" sz="1400" dirty="0"/>
              <a:t>	</a:t>
            </a:r>
            <a:r>
              <a:rPr lang="de-DE" sz="1400" dirty="0" smtClean="0"/>
              <a:t>Planungsraum</a:t>
            </a:r>
            <a:endParaRPr lang="de-DE" sz="1400" dirty="0"/>
          </a:p>
          <a:p>
            <a:pPr>
              <a:lnSpc>
                <a:spcPts val="1900"/>
              </a:lnSpc>
              <a:spcAft>
                <a:spcPts val="300"/>
              </a:spcAft>
              <a:tabLst>
                <a:tab pos="360363" algn="l"/>
                <a:tab pos="630238" algn="l"/>
              </a:tabLst>
            </a:pPr>
            <a:r>
              <a:rPr lang="de-DE" sz="1400" dirty="0" smtClean="0"/>
              <a:t>	•</a:t>
            </a:r>
            <a:r>
              <a:rPr lang="de-DE" sz="1400" dirty="0"/>
              <a:t>	Bilanz 2012 – </a:t>
            </a:r>
            <a:r>
              <a:rPr lang="de-DE" sz="1400" dirty="0" smtClean="0"/>
              <a:t>2020</a:t>
            </a:r>
          </a:p>
          <a:p>
            <a:pPr>
              <a:lnSpc>
                <a:spcPts val="1900"/>
              </a:lnSpc>
              <a:spcAft>
                <a:spcPts val="900"/>
              </a:spcAft>
              <a:tabLst>
                <a:tab pos="360363" algn="l"/>
                <a:tab pos="630238" algn="l"/>
              </a:tabLst>
            </a:pPr>
            <a:r>
              <a:rPr lang="de-DE" sz="1400" dirty="0" smtClean="0"/>
              <a:t>	• 	</a:t>
            </a:r>
            <a:r>
              <a:rPr lang="de-DE" sz="1400" dirty="0"/>
              <a:t>Sturmhochwasser 1872 (Ostsee) </a:t>
            </a:r>
          </a:p>
          <a:p>
            <a:pPr>
              <a:lnSpc>
                <a:spcPts val="1900"/>
              </a:lnSpc>
              <a:spcAft>
                <a:spcPts val="900"/>
              </a:spcAft>
              <a:tabLst>
                <a:tab pos="360363" algn="l"/>
                <a:tab pos="720725" algn="l"/>
              </a:tabLst>
            </a:pPr>
            <a:r>
              <a:rPr lang="de-DE" sz="1400" dirty="0">
                <a:solidFill>
                  <a:srgbClr val="FF0000"/>
                </a:solidFill>
              </a:rPr>
              <a:t>2.	Klimawandel und seine </a:t>
            </a:r>
            <a:r>
              <a:rPr lang="de-DE" sz="1400" dirty="0" smtClean="0">
                <a:solidFill>
                  <a:srgbClr val="FF0000"/>
                </a:solidFill>
              </a:rPr>
              <a:t>Konsequenzen für den Küstenschutz</a:t>
            </a:r>
            <a:endParaRPr lang="de-DE" sz="1400" dirty="0">
              <a:solidFill>
                <a:srgbClr val="FF0000"/>
              </a:solidFill>
            </a:endParaRPr>
          </a:p>
          <a:p>
            <a:pPr>
              <a:lnSpc>
                <a:spcPts val="1900"/>
              </a:lnSpc>
              <a:spcAft>
                <a:spcPts val="900"/>
              </a:spcAft>
              <a:tabLst>
                <a:tab pos="360363" algn="l"/>
                <a:tab pos="720725" algn="l"/>
              </a:tabLst>
            </a:pPr>
            <a:r>
              <a:rPr lang="de-DE" sz="1400" dirty="0"/>
              <a:t>3.	</a:t>
            </a:r>
            <a:r>
              <a:rPr lang="de-DE" sz="1400" dirty="0" smtClean="0"/>
              <a:t>Grundlagen</a:t>
            </a:r>
          </a:p>
          <a:p>
            <a:pPr>
              <a:lnSpc>
                <a:spcPts val="1900"/>
              </a:lnSpc>
              <a:spcAft>
                <a:spcPts val="900"/>
              </a:spcAft>
              <a:tabLst>
                <a:tab pos="360363" algn="l"/>
                <a:tab pos="720725" algn="l"/>
              </a:tabLst>
            </a:pPr>
            <a:r>
              <a:rPr lang="de-DE" sz="1400" dirty="0" smtClean="0"/>
              <a:t>4.	Küstenhochwasserschutz</a:t>
            </a:r>
          </a:p>
          <a:p>
            <a:pPr marL="342900" indent="-342900">
              <a:lnSpc>
                <a:spcPts val="1900"/>
              </a:lnSpc>
              <a:spcAft>
                <a:spcPts val="900"/>
              </a:spcAft>
              <a:buAutoNum type="arabicPeriod" startAt="5"/>
              <a:tabLst>
                <a:tab pos="360363" algn="l"/>
                <a:tab pos="720725" algn="l"/>
              </a:tabLst>
            </a:pPr>
            <a:r>
              <a:rPr lang="de-DE" sz="1400" dirty="0" smtClean="0"/>
              <a:t>Küstensicherung</a:t>
            </a:r>
          </a:p>
          <a:p>
            <a:pPr indent="-342900">
              <a:lnSpc>
                <a:spcPts val="1900"/>
              </a:lnSpc>
              <a:spcAft>
                <a:spcPts val="900"/>
              </a:spcAft>
              <a:buAutoNum type="arabicPeriod" startAt="5"/>
              <a:tabLst>
                <a:tab pos="360363" algn="l"/>
                <a:tab pos="630238" algn="l"/>
              </a:tabLst>
            </a:pPr>
            <a:r>
              <a:rPr lang="de-DE" sz="1400" dirty="0"/>
              <a:t>Küstenschutz auf den Halligen</a:t>
            </a:r>
          </a:p>
          <a:p>
            <a:pPr>
              <a:lnSpc>
                <a:spcPts val="1900"/>
              </a:lnSpc>
              <a:spcAft>
                <a:spcPts val="900"/>
              </a:spcAft>
              <a:tabLst>
                <a:tab pos="360363" algn="l"/>
                <a:tab pos="720725" algn="l"/>
              </a:tabLst>
            </a:pPr>
            <a:r>
              <a:rPr lang="de-DE" sz="1400" dirty="0"/>
              <a:t>7.	</a:t>
            </a:r>
            <a:r>
              <a:rPr lang="de-DE" sz="1400" dirty="0" smtClean="0"/>
              <a:t>Instandhaltung</a:t>
            </a:r>
            <a:endParaRPr lang="de-DE" sz="1400" dirty="0"/>
          </a:p>
          <a:p>
            <a:pPr>
              <a:lnSpc>
                <a:spcPts val="1900"/>
              </a:lnSpc>
              <a:spcAft>
                <a:spcPts val="900"/>
              </a:spcAft>
              <a:tabLst>
                <a:tab pos="360363" algn="l"/>
                <a:tab pos="720725" algn="l"/>
              </a:tabLst>
            </a:pPr>
            <a:r>
              <a:rPr lang="de-DE" sz="1400" dirty="0"/>
              <a:t>8.	</a:t>
            </a:r>
            <a:r>
              <a:rPr lang="de-DE" sz="1400" dirty="0" smtClean="0"/>
              <a:t>Ausblick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355181" cy="914730"/>
          </a:xfrm>
        </p:spPr>
        <p:txBody>
          <a:bodyPr/>
          <a:lstStyle/>
          <a:p>
            <a:r>
              <a:rPr lang="de-DE" dirty="0" smtClean="0"/>
              <a:t>Inhalte des Generalplans Küstenschutz 2022 </a:t>
            </a:r>
            <a:endParaRPr lang="de-DE" sz="2800" b="0" dirty="0">
              <a:solidFill>
                <a:srgbClr val="FF0000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4063042" y="198408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82" y="2049132"/>
            <a:ext cx="2771036" cy="393580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06973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321593" cy="914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Klimawandel und seine Konsequenzen</a:t>
            </a:r>
            <a:br>
              <a:rPr lang="de-DE" dirty="0" smtClean="0"/>
            </a:br>
            <a:r>
              <a:rPr lang="de-DE" dirty="0" smtClean="0"/>
              <a:t>Wie wir uns anpassen: Klimadeich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85313" y="1752784"/>
            <a:ext cx="8439510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Bund und Küstenländer </a:t>
            </a:r>
            <a:r>
              <a:rPr lang="de-DE" sz="1600" dirty="0" smtClean="0"/>
              <a:t>haben sich darauf </a:t>
            </a:r>
            <a:r>
              <a:rPr lang="de-DE" sz="1600" dirty="0"/>
              <a:t>verständigt, </a:t>
            </a:r>
            <a:r>
              <a:rPr lang="de-DE" sz="1600" b="1" dirty="0"/>
              <a:t>für vorsorgliche Planungen das </a:t>
            </a:r>
            <a:r>
              <a:rPr lang="de-DE" sz="1600" b="1" dirty="0" smtClean="0"/>
              <a:t>Klimaszenario</a:t>
            </a:r>
            <a:r>
              <a:rPr lang="de-DE" sz="1600" dirty="0" smtClean="0"/>
              <a:t> </a:t>
            </a:r>
            <a:r>
              <a:rPr lang="de-DE" sz="1600" b="1" dirty="0"/>
              <a:t>zu </a:t>
            </a:r>
            <a:r>
              <a:rPr lang="de-DE" sz="1600" b="1" dirty="0" smtClean="0"/>
              <a:t>nutzen, </a:t>
            </a:r>
            <a:r>
              <a:rPr lang="de-DE" sz="1600" b="1" dirty="0" smtClean="0"/>
              <a:t>das </a:t>
            </a:r>
            <a:r>
              <a:rPr lang="de-DE" sz="1600" b="1" dirty="0" smtClean="0"/>
              <a:t>die höchsten Anpassungserfordernisse mit sich bringt </a:t>
            </a:r>
            <a:r>
              <a:rPr lang="de-DE" sz="1600" dirty="0" smtClean="0"/>
              <a:t>(SSP5-8.5 bzw. das „Weiter-wie-bisher-Szenario“). 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Entsprechend verwenden </a:t>
            </a:r>
            <a:r>
              <a:rPr lang="de-DE" sz="1600" dirty="0"/>
              <a:t>die Küstenländer </a:t>
            </a:r>
            <a:r>
              <a:rPr lang="de-DE" sz="1600" dirty="0" smtClean="0"/>
              <a:t>für Deichverstärkungen ein </a:t>
            </a:r>
            <a:r>
              <a:rPr lang="de-DE" sz="1600" b="1" dirty="0" smtClean="0"/>
              <a:t>Vorsorgemaß </a:t>
            </a:r>
            <a:r>
              <a:rPr lang="de-DE" sz="1600" b="1" dirty="0"/>
              <a:t>von 1,0 m </a:t>
            </a:r>
            <a:r>
              <a:rPr lang="de-DE" sz="1600" b="1" dirty="0" smtClean="0"/>
              <a:t>pro Jahrhundert</a:t>
            </a:r>
            <a:r>
              <a:rPr lang="de-DE" sz="1600" i="1" dirty="0" smtClean="0"/>
              <a:t>. 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Das Vorsorgemaß gewährleistet, dass </a:t>
            </a:r>
            <a:r>
              <a:rPr lang="de-DE" sz="1600" dirty="0" smtClean="0"/>
              <a:t>der </a:t>
            </a:r>
            <a:r>
              <a:rPr lang="de-DE" sz="1600" b="1" dirty="0"/>
              <a:t>heutige Schutzstandard </a:t>
            </a:r>
            <a:r>
              <a:rPr lang="de-DE" sz="1600" dirty="0" smtClean="0"/>
              <a:t>auch </a:t>
            </a:r>
            <a:r>
              <a:rPr lang="de-DE" sz="1600" dirty="0"/>
              <a:t>bei einer um einen Meter höher auflaufenden Sturmflut gewährleistet ist</a:t>
            </a:r>
            <a:r>
              <a:rPr lang="de-DE" sz="1600" dirty="0" smtClean="0"/>
              <a:t>. In Schleswig-Holstein wird diese Vorgabe durch das </a:t>
            </a:r>
            <a:r>
              <a:rPr lang="de-DE" sz="1600" b="1" dirty="0" smtClean="0"/>
              <a:t>Konzept Klimadeich </a:t>
            </a:r>
            <a:r>
              <a:rPr lang="de-DE" sz="1600" dirty="0" smtClean="0"/>
              <a:t>umgesetzt.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Das Konzept beinhaltet einen </a:t>
            </a:r>
            <a:r>
              <a:rPr lang="de-DE" sz="1600" dirty="0"/>
              <a:t>Klimazuschlag, </a:t>
            </a:r>
            <a:r>
              <a:rPr lang="de-DE" sz="1600" dirty="0" smtClean="0"/>
              <a:t>eine abgeflachte </a:t>
            </a:r>
            <a:r>
              <a:rPr lang="de-DE" sz="1600" dirty="0"/>
              <a:t>Außenböschung und </a:t>
            </a:r>
            <a:r>
              <a:rPr lang="de-DE" sz="1600" dirty="0" smtClean="0"/>
              <a:t>eine verbreiterte Deichkrone.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Durch die flache Außenböschung und breite Deichkrone werden </a:t>
            </a:r>
            <a:r>
              <a:rPr lang="de-DE" sz="1600" b="1" dirty="0" smtClean="0"/>
              <a:t>Baureserven</a:t>
            </a:r>
            <a:r>
              <a:rPr lang="de-DE" sz="1600" dirty="0" smtClean="0"/>
              <a:t> für spätere Verstärkungen geschaffen, falls der Meeresspiegelanstieg einen Meter übersteigt.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In </a:t>
            </a:r>
            <a:r>
              <a:rPr lang="de-DE" sz="1600" dirty="0"/>
              <a:t>mehreren Bauphasen </a:t>
            </a:r>
            <a:r>
              <a:rPr lang="de-DE" sz="1600" dirty="0" smtClean="0"/>
              <a:t>kann </a:t>
            </a:r>
            <a:r>
              <a:rPr lang="de-DE" sz="1600" dirty="0" smtClean="0"/>
              <a:t>somit bis </a:t>
            </a:r>
            <a:r>
              <a:rPr lang="de-DE" sz="1600" dirty="0"/>
              <a:t>zu etwa </a:t>
            </a:r>
            <a:r>
              <a:rPr lang="de-DE" sz="1600" b="1" dirty="0"/>
              <a:t>zwei </a:t>
            </a:r>
            <a:r>
              <a:rPr lang="de-DE" sz="1600" b="1" dirty="0" smtClean="0"/>
              <a:t>Meter Meeresspiegelanstieg </a:t>
            </a:r>
            <a:r>
              <a:rPr lang="de-DE" sz="1600" dirty="0" smtClean="0"/>
              <a:t>begegnet werden.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61744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548680"/>
            <a:ext cx="6424193" cy="914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Deichverstärkungen brauchen Platz!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96001" y="4659184"/>
            <a:ext cx="8124056" cy="139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de-DE" sz="1600" dirty="0" smtClean="0"/>
              <a:t>Im Landeswassergesetz sind deshalb Bauverbotszonen hinter Landesschutzdeichen (50 m) und Regionaldeichen (25 m) ausgewiesen. 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de-DE" sz="1600" dirty="0" smtClean="0"/>
              <a:t>Im Landesentwicklungsplan werden diese Bauverbotszonen als </a:t>
            </a:r>
            <a:r>
              <a:rPr lang="de-DE" sz="1600" dirty="0"/>
              <a:t>Vorranggebiete für </a:t>
            </a:r>
            <a:r>
              <a:rPr lang="de-DE" sz="1600" dirty="0" smtClean="0"/>
              <a:t>den Küstenschutz und die </a:t>
            </a:r>
            <a:r>
              <a:rPr lang="de-DE" sz="1600" dirty="0"/>
              <a:t>Klimafolgenanpassung im Küstenbereich </a:t>
            </a:r>
            <a:r>
              <a:rPr lang="de-DE" sz="1600" dirty="0" smtClean="0"/>
              <a:t>gesichert.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12" y="1863738"/>
            <a:ext cx="7738517" cy="24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82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6321593" cy="914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Klimawandel und seine Konsequenzen</a:t>
            </a:r>
            <a:br>
              <a:rPr lang="de-DE" dirty="0" smtClean="0"/>
            </a:br>
            <a:r>
              <a:rPr lang="de-DE" dirty="0" smtClean="0"/>
              <a:t>Wie wir uns anpassen: Klimawarften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3" y="4432149"/>
            <a:ext cx="7833841" cy="177562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8034" y="1736142"/>
            <a:ext cx="8068235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Eine Sicherheitsüberprüfung hat ergeben, dass auf </a:t>
            </a:r>
            <a:r>
              <a:rPr lang="de-DE" sz="1600" dirty="0"/>
              <a:t>18 von 32 bewohnten Warften </a:t>
            </a:r>
            <a:r>
              <a:rPr lang="de-DE" sz="1600" dirty="0" smtClean="0"/>
              <a:t>große Sicherheitsdefizite bestehen. </a:t>
            </a:r>
          </a:p>
          <a:p>
            <a:pPr marL="285750" indent="-285750">
              <a:lnSpc>
                <a:spcPct val="12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Bis Ende 2022 wurden drei Warften mit Kosten von etwa 20 Mio. EURO verstärkt: </a:t>
            </a:r>
            <a:r>
              <a:rPr lang="de-DE" sz="1600" dirty="0" err="1" smtClean="0"/>
              <a:t>Hanswarft</a:t>
            </a:r>
            <a:r>
              <a:rPr lang="de-DE" sz="1600" dirty="0" smtClean="0"/>
              <a:t> (Hooge), </a:t>
            </a:r>
            <a:r>
              <a:rPr lang="de-DE" sz="1600" dirty="0" err="1" smtClean="0"/>
              <a:t>Treuberg</a:t>
            </a:r>
            <a:r>
              <a:rPr lang="de-DE" sz="1600" dirty="0" smtClean="0"/>
              <a:t> (Langeneß) und </a:t>
            </a:r>
            <a:r>
              <a:rPr lang="de-DE" sz="1600" dirty="0" err="1" smtClean="0"/>
              <a:t>Norderwarft</a:t>
            </a:r>
            <a:r>
              <a:rPr lang="de-DE" sz="1600" dirty="0" smtClean="0"/>
              <a:t> (</a:t>
            </a:r>
            <a:r>
              <a:rPr lang="de-DE" sz="1600" dirty="0" err="1" smtClean="0"/>
              <a:t>Nordstrandischmoor</a:t>
            </a:r>
            <a:r>
              <a:rPr lang="de-DE" sz="1600" dirty="0" smtClean="0"/>
              <a:t>).</a:t>
            </a:r>
          </a:p>
          <a:p>
            <a:pPr marL="285750" indent="-285750">
              <a:lnSpc>
                <a:spcPct val="12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Wie beim Klimadeich wird </a:t>
            </a:r>
            <a:r>
              <a:rPr lang="de-DE" sz="1600" dirty="0"/>
              <a:t>die Böschung sehr flach </a:t>
            </a:r>
            <a:r>
              <a:rPr lang="de-DE" sz="1600" dirty="0" smtClean="0"/>
              <a:t>gestaltet und auf die Höhe </a:t>
            </a:r>
            <a:r>
              <a:rPr lang="de-DE" sz="1600" dirty="0" smtClean="0"/>
              <a:t>ein </a:t>
            </a:r>
            <a:r>
              <a:rPr lang="de-DE" sz="1600" dirty="0" smtClean="0"/>
              <a:t>Klimazuschlag aufgeschlagen.</a:t>
            </a:r>
          </a:p>
          <a:p>
            <a:pPr marL="285750" indent="-285750">
              <a:lnSpc>
                <a:spcPct val="12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Der Landesbetrieb für Küstenschutz, Nationalpark und Meeresschutz führt die Baumaßnahmen für die Halliggemeinden durch.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130938" y="5916706"/>
            <a:ext cx="2972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Bestick einer Warftverstärkung</a:t>
            </a:r>
          </a:p>
        </p:txBody>
      </p:sp>
    </p:spTree>
    <p:extLst>
      <p:ext uri="{BB962C8B-B14F-4D97-AF65-F5344CB8AC3E}">
        <p14:creationId xmlns:p14="http://schemas.microsoft.com/office/powerpoint/2010/main" val="849434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7029767" cy="914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Klimawandel und seine Konsequenzen</a:t>
            </a:r>
            <a:br>
              <a:rPr lang="de-DE" dirty="0" smtClean="0"/>
            </a:br>
            <a:r>
              <a:rPr lang="de-DE" dirty="0" smtClean="0"/>
              <a:t>Wie wir uns anpassen: Strategie Ostseeküste 2100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886" y="3205971"/>
            <a:ext cx="3135425" cy="24424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55585" y="2920714"/>
            <a:ext cx="5104435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ea typeface="SimSun" panose="02010600030101010101" pitchFamily="2" charset="-122"/>
              </a:rPr>
              <a:t>Unter </a:t>
            </a:r>
            <a:r>
              <a:rPr lang="de-DE" sz="1600" dirty="0">
                <a:latin typeface="Arial" panose="020B0604020202020204" pitchFamily="34" charset="0"/>
                <a:ea typeface="SimSun" panose="02010600030101010101" pitchFamily="2" charset="-122"/>
              </a:rPr>
              <a:t>aktiver Beteiligung der Region </a:t>
            </a:r>
            <a:r>
              <a:rPr lang="de-DE" sz="1600" dirty="0" smtClean="0">
                <a:latin typeface="Arial" panose="020B0604020202020204" pitchFamily="34" charset="0"/>
                <a:ea typeface="SimSun" panose="02010600030101010101" pitchFamily="2" charset="-122"/>
              </a:rPr>
              <a:t>werden </a:t>
            </a:r>
            <a:r>
              <a:rPr lang="de-DE" sz="1600" dirty="0">
                <a:latin typeface="Arial" panose="020B0604020202020204" pitchFamily="34" charset="0"/>
                <a:ea typeface="SimSun" panose="02010600030101010101" pitchFamily="2" charset="-122"/>
              </a:rPr>
              <a:t>Fragen des Küstenschutzes, des Tourismus und des Naturschutzes </a:t>
            </a:r>
            <a:r>
              <a:rPr lang="de-DE" sz="1600" dirty="0" smtClean="0">
                <a:latin typeface="Arial" panose="020B0604020202020204" pitchFamily="34" charset="0"/>
                <a:ea typeface="SimSun" panose="02010600030101010101" pitchFamily="2" charset="-122"/>
              </a:rPr>
              <a:t>erörtert. 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ea typeface="SimSun" panose="02010600030101010101" pitchFamily="2" charset="-122"/>
              </a:rPr>
              <a:t>Ziel: Eine </a:t>
            </a:r>
            <a:r>
              <a:rPr lang="de-DE" sz="1600" dirty="0">
                <a:latin typeface="Arial" panose="020B0604020202020204" pitchFamily="34" charset="0"/>
                <a:ea typeface="SimSun" panose="02010600030101010101" pitchFamily="2" charset="-122"/>
              </a:rPr>
              <a:t>Ostseeküste, die nachhaltig und langfristig an die Folgen des Klimawandels angepasst </a:t>
            </a:r>
            <a:r>
              <a:rPr lang="de-DE" sz="1600" dirty="0" smtClean="0">
                <a:latin typeface="Arial" panose="020B0604020202020204" pitchFamily="34" charset="0"/>
                <a:ea typeface="SimSun" panose="02010600030101010101" pitchFamily="2" charset="-122"/>
              </a:rPr>
              <a:t>ist. 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ea typeface="SimSun" panose="02010600030101010101" pitchFamily="2" charset="-122"/>
              </a:rPr>
              <a:t>Dies gelingt durch geeignete </a:t>
            </a:r>
            <a:r>
              <a:rPr lang="de-DE" sz="1600" dirty="0">
                <a:latin typeface="Arial" panose="020B0604020202020204" pitchFamily="34" charset="0"/>
                <a:ea typeface="SimSun" panose="02010600030101010101" pitchFamily="2" charset="-122"/>
              </a:rPr>
              <a:t>ökosystembasierte Schutzmaßnahmen und </a:t>
            </a:r>
            <a:r>
              <a:rPr lang="de-DE" sz="1600" dirty="0" smtClean="0">
                <a:latin typeface="Arial" panose="020B0604020202020204" pitchFamily="34" charset="0"/>
                <a:ea typeface="SimSun" panose="02010600030101010101" pitchFamily="2" charset="-122"/>
              </a:rPr>
              <a:t>durch </a:t>
            </a:r>
            <a:r>
              <a:rPr lang="de-DE" sz="1600" dirty="0">
                <a:latin typeface="Arial" panose="020B0604020202020204" pitchFamily="34" charset="0"/>
                <a:ea typeface="SimSun" panose="02010600030101010101" pitchFamily="2" charset="-122"/>
              </a:rPr>
              <a:t>klimaangepasste bzw. -resiliente Nutzungsformen. </a:t>
            </a:r>
            <a:endParaRPr lang="de-DE" sz="16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5585" y="1846095"/>
            <a:ext cx="817172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ea typeface="SimSun" panose="02010600030101010101" pitchFamily="2" charset="-122"/>
              </a:rPr>
              <a:t>Hinsichtlich zunehmender Sturmflutschäden bei verstärkt ansteigendem Meeresspiegel hat die Landesregierung die Erstellung einer Gesamtstrategie „Entwicklung Ostseeküste 2100“ bis Ende 2024 beschlossen. </a:t>
            </a:r>
          </a:p>
        </p:txBody>
      </p:sp>
    </p:spTree>
    <p:extLst>
      <p:ext uri="{BB962C8B-B14F-4D97-AF65-F5344CB8AC3E}">
        <p14:creationId xmlns:p14="http://schemas.microsoft.com/office/powerpoint/2010/main" val="223620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_PowerPoint_MELUND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7DE5523-F696-4F05-8451-C1B1DCF6F54D}" vid="{D94C1DCA-7B89-42CA-98F0-D13A7B8EEAD1}"/>
    </a:ext>
  </a:extLst>
</a:theme>
</file>

<file path=ppt/theme/theme2.xml><?xml version="1.0" encoding="utf-8"?>
<a:theme xmlns:a="http://schemas.openxmlformats.org/drawingml/2006/main" name="Larissa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H">
      <a:dk1>
        <a:srgbClr val="003064"/>
      </a:dk1>
      <a:lt1>
        <a:sysClr val="window" lastClr="FFFFFF"/>
      </a:lt1>
      <a:dk2>
        <a:srgbClr val="000000"/>
      </a:dk2>
      <a:lt2>
        <a:srgbClr val="D4004B"/>
      </a:lt2>
      <a:accent1>
        <a:srgbClr val="00A2AB"/>
      </a:accent1>
      <a:accent2>
        <a:srgbClr val="008CCF"/>
      </a:accent2>
      <a:accent3>
        <a:srgbClr val="3A78B8"/>
      </a:accent3>
      <a:accent4>
        <a:srgbClr val="7A6FAC"/>
      </a:accent4>
      <a:accent5>
        <a:srgbClr val="B55C9C"/>
      </a:accent5>
      <a:accent6>
        <a:srgbClr val="D62F87"/>
      </a:accent6>
      <a:hlink>
        <a:srgbClr val="003064"/>
      </a:hlink>
      <a:folHlink>
        <a:srgbClr val="0030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SH_PowerPoint_MELUND</Template>
  <TotalTime>0</TotalTime>
  <Words>969</Words>
  <Application>Microsoft Office PowerPoint</Application>
  <PresentationFormat>Bildschirmpräsentation (4:3)</PresentationFormat>
  <Paragraphs>88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SimSun</vt:lpstr>
      <vt:lpstr>Arial</vt:lpstr>
      <vt:lpstr>SH_PowerPoint_MELUND</vt:lpstr>
      <vt:lpstr>Generalplan Küstenschutz 2022 Der Anlass: Die Katastrophenflut 1962</vt:lpstr>
      <vt:lpstr>Küstenschutz Wie ist Schleswig-Holstein betroffen?</vt:lpstr>
      <vt:lpstr>Küstenschutzanlagen in Schleswig-Holstein</vt:lpstr>
      <vt:lpstr> Bilanz der letzten 10 Jahre im Küstenschutz</vt:lpstr>
      <vt:lpstr>Inhalte des Generalplans Küstenschutz 2022 </vt:lpstr>
      <vt:lpstr>Klimawandel und seine Konsequenzen Wie wir uns anpassen: Klimadeich</vt:lpstr>
      <vt:lpstr>Deichverstärkungen brauchen Platz!</vt:lpstr>
      <vt:lpstr>Klimawandel und seine Konsequenzen Wie wir uns anpassen: Klimawarften</vt:lpstr>
      <vt:lpstr>Klimawandel und seine Konsequenzen Wie wir uns anpassen: Strategie Ostseeküste 2100</vt:lpstr>
      <vt:lpstr>Klimawandel und seine Konsequenzen Wie wir uns anpassen: Ökosystembasiert</vt:lpstr>
      <vt:lpstr>Klimawandel und seine Konsequenzen Wie wir uns anpassen: Ökosystembasiert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Hofstede, Dr. Jacobus (MLUR)</dc:creator>
  <cp:lastModifiedBy>Tiede, Patrick (MELUND)</cp:lastModifiedBy>
  <cp:revision>375</cp:revision>
  <cp:lastPrinted>2022-02-02T06:38:48Z</cp:lastPrinted>
  <dcterms:created xsi:type="dcterms:W3CDTF">2017-08-14T07:53:20Z</dcterms:created>
  <dcterms:modified xsi:type="dcterms:W3CDTF">2022-02-04T11:09:38Z</dcterms:modified>
</cp:coreProperties>
</file>